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 id="265" r:id="rId11"/>
    <p:sldId id="281" r:id="rId12"/>
    <p:sldId id="266" r:id="rId13"/>
    <p:sldId id="267" r:id="rId14"/>
    <p:sldId id="268" r:id="rId15"/>
    <p:sldId id="269" r:id="rId16"/>
    <p:sldId id="279" r:id="rId17"/>
    <p:sldId id="280" r:id="rId18"/>
    <p:sldId id="270" r:id="rId19"/>
    <p:sldId id="271" r:id="rId20"/>
    <p:sldId id="272" r:id="rId21"/>
    <p:sldId id="273" r:id="rId22"/>
    <p:sldId id="274" r:id="rId23"/>
    <p:sldId id="275" r:id="rId24"/>
    <p:sldId id="276" r:id="rId25"/>
    <p:sldId id="277" r:id="rId26"/>
    <p:sldId id="27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2F74A6-5AC8-47F1-9565-014E17E1BEF4}"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61347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F74A6-5AC8-47F1-9565-014E17E1BEF4}"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4219078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F74A6-5AC8-47F1-9565-014E17E1BEF4}"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F2C35A-950D-48B6-9A6B-D146A851A685}"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15208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32F74A6-5AC8-47F1-9565-014E17E1BEF4}"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2049027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32F74A6-5AC8-47F1-9565-014E17E1BEF4}"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F2C35A-950D-48B6-9A6B-D146A851A685}"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34733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32F74A6-5AC8-47F1-9565-014E17E1BEF4}"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4188709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2F74A6-5AC8-47F1-9565-014E17E1BEF4}"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513321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2F74A6-5AC8-47F1-9565-014E17E1BEF4}"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2051746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2F74A6-5AC8-47F1-9565-014E17E1BEF4}"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1295742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F74A6-5AC8-47F1-9565-014E17E1BEF4}"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301093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2F74A6-5AC8-47F1-9565-014E17E1BEF4}"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2957773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2F74A6-5AC8-47F1-9565-014E17E1BEF4}" type="datetimeFigureOut">
              <a:rPr lang="en-IN" smtClean="0"/>
              <a:t>26-09-2022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1531211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2F74A6-5AC8-47F1-9565-014E17E1BEF4}" type="datetimeFigureOut">
              <a:rPr lang="en-IN" smtClean="0"/>
              <a:t>26-09-2022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339983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2F74A6-5AC8-47F1-9565-014E17E1BEF4}" type="datetimeFigureOut">
              <a:rPr lang="en-IN" smtClean="0"/>
              <a:t>26-09-2022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423836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2F74A6-5AC8-47F1-9565-014E17E1BEF4}"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115156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2F74A6-5AC8-47F1-9565-014E17E1BEF4}"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3951045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32F74A6-5AC8-47F1-9565-014E17E1BEF4}" type="datetimeFigureOut">
              <a:rPr lang="en-IN" smtClean="0"/>
              <a:t>26-09-2022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F2C35A-950D-48B6-9A6B-D146A851A685}" type="slidenum">
              <a:rPr lang="en-IN" smtClean="0"/>
              <a:t>‹#›</a:t>
            </a:fld>
            <a:endParaRPr lang="en-IN"/>
          </a:p>
        </p:txBody>
      </p:sp>
    </p:spTree>
    <p:extLst>
      <p:ext uri="{BB962C8B-B14F-4D97-AF65-F5344CB8AC3E}">
        <p14:creationId xmlns:p14="http://schemas.microsoft.com/office/powerpoint/2010/main" val="32433140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projectideas.co.in/" TargetMode="External"/><Relationship Id="rId2" Type="http://schemas.openxmlformats.org/officeDocument/2006/relationships/hyperlink" Target="https://en.wikipedia.org/wiki/Geographical_indication" TargetMode="External"/><Relationship Id="rId1" Type="http://schemas.openxmlformats.org/officeDocument/2006/relationships/slideLayout" Target="../slideLayouts/slideLayout2.xml"/><Relationship Id="rId4" Type="http://schemas.openxmlformats.org/officeDocument/2006/relationships/hyperlink" Target="https://www.wipo.int/publications/en/details.jsp?id=456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DA218ED3-B64A-BB8F-2976-458E37559189}"/>
              </a:ext>
            </a:extLst>
          </p:cNvPr>
          <p:cNvSpPr>
            <a:spLocks noGrp="1"/>
          </p:cNvSpPr>
          <p:nvPr>
            <p:ph type="subTitle" idx="1"/>
          </p:nvPr>
        </p:nvSpPr>
        <p:spPr>
          <a:xfrm>
            <a:off x="324051" y="2396690"/>
            <a:ext cx="11867949" cy="3763477"/>
          </a:xfrm>
        </p:spPr>
        <p:txBody>
          <a:bodyPr>
            <a:normAutofit/>
          </a:bodyPr>
          <a:lstStyle/>
          <a:p>
            <a:pPr algn="ctr"/>
            <a:endParaRPr lang="en-US" sz="2000" dirty="0">
              <a:solidFill>
                <a:schemeClr val="accent1">
                  <a:lumMod val="75000"/>
                </a:schemeClr>
              </a:solidFill>
              <a:latin typeface="Footlight MT Light" panose="0204060206030A020304" pitchFamily="18" charset="0"/>
            </a:endParaRPr>
          </a:p>
          <a:p>
            <a:pPr algn="ctr"/>
            <a:r>
              <a:rPr lang="en-US" sz="2000" dirty="0">
                <a:solidFill>
                  <a:schemeClr val="accent1">
                    <a:lumMod val="75000"/>
                  </a:schemeClr>
                </a:solidFill>
                <a:latin typeface="Footlight MT Light" panose="0204060206030A020304" pitchFamily="18" charset="0"/>
              </a:rPr>
              <a:t> </a:t>
            </a:r>
            <a:r>
              <a:rPr lang="en-US" sz="2000" b="1" dirty="0">
                <a:solidFill>
                  <a:schemeClr val="accent1">
                    <a:lumMod val="75000"/>
                  </a:schemeClr>
                </a:solidFill>
                <a:latin typeface="Footlight MT Light" panose="0204060206030A020304" pitchFamily="18" charset="0"/>
                <a:cs typeface="Aldhabi" panose="01000000000000000000" pitchFamily="2" charset="-78"/>
              </a:rPr>
              <a:t>Group Members </a:t>
            </a:r>
            <a:r>
              <a:rPr lang="en-US" sz="2000" dirty="0">
                <a:solidFill>
                  <a:schemeClr val="accent1">
                    <a:lumMod val="75000"/>
                  </a:schemeClr>
                </a:solidFill>
                <a:latin typeface="Footlight MT Light" panose="0204060206030A020304" pitchFamily="18" charset="0"/>
                <a:cs typeface="Aldhabi" panose="01000000000000000000" pitchFamily="2" charset="-78"/>
              </a:rPr>
              <a:t>–      Rohit Yadav (220343120116)</a:t>
            </a:r>
          </a:p>
          <a:p>
            <a:pPr algn="ctr"/>
            <a:r>
              <a:rPr lang="en-US" sz="2000" dirty="0">
                <a:solidFill>
                  <a:schemeClr val="accent1">
                    <a:lumMod val="75000"/>
                  </a:schemeClr>
                </a:solidFill>
                <a:latin typeface="Footlight MT Light" panose="0204060206030A020304" pitchFamily="18" charset="0"/>
                <a:cs typeface="Aldhabi" panose="01000000000000000000" pitchFamily="2" charset="-78"/>
              </a:rPr>
              <a:t>                                        Pravin </a:t>
            </a:r>
            <a:r>
              <a:rPr lang="en-US" sz="2000" dirty="0" err="1">
                <a:solidFill>
                  <a:schemeClr val="accent1">
                    <a:lumMod val="75000"/>
                  </a:schemeClr>
                </a:solidFill>
                <a:latin typeface="Footlight MT Light" panose="0204060206030A020304" pitchFamily="18" charset="0"/>
                <a:cs typeface="Aldhabi" panose="01000000000000000000" pitchFamily="2" charset="-78"/>
              </a:rPr>
              <a:t>Ghatage</a:t>
            </a:r>
            <a:r>
              <a:rPr lang="en-US" sz="2000" dirty="0">
                <a:solidFill>
                  <a:schemeClr val="accent1">
                    <a:lumMod val="75000"/>
                  </a:schemeClr>
                </a:solidFill>
                <a:latin typeface="Footlight MT Light" panose="0204060206030A020304" pitchFamily="18" charset="0"/>
                <a:cs typeface="Aldhabi" panose="01000000000000000000" pitchFamily="2" charset="-78"/>
              </a:rPr>
              <a:t>(220343120035)</a:t>
            </a:r>
          </a:p>
          <a:p>
            <a:pPr algn="ctr"/>
            <a:r>
              <a:rPr lang="en-US" sz="2000" dirty="0">
                <a:solidFill>
                  <a:schemeClr val="accent1">
                    <a:lumMod val="75000"/>
                  </a:schemeClr>
                </a:solidFill>
                <a:latin typeface="Footlight MT Light" panose="0204060206030A020304" pitchFamily="18" charset="0"/>
                <a:cs typeface="Aldhabi" panose="01000000000000000000" pitchFamily="2" charset="-78"/>
              </a:rPr>
              <a:t>                                         </a:t>
            </a:r>
            <a:r>
              <a:rPr lang="en-US" sz="2000" dirty="0" err="1">
                <a:solidFill>
                  <a:schemeClr val="accent1">
                    <a:lumMod val="75000"/>
                  </a:schemeClr>
                </a:solidFill>
                <a:latin typeface="Footlight MT Light" panose="0204060206030A020304" pitchFamily="18" charset="0"/>
                <a:cs typeface="Aldhabi" panose="01000000000000000000" pitchFamily="2" charset="-78"/>
              </a:rPr>
              <a:t>Avinash</a:t>
            </a:r>
            <a:r>
              <a:rPr lang="en-US" sz="2000" dirty="0">
                <a:solidFill>
                  <a:schemeClr val="accent1">
                    <a:lumMod val="75000"/>
                  </a:schemeClr>
                </a:solidFill>
                <a:latin typeface="Footlight MT Light" panose="0204060206030A020304" pitchFamily="18" charset="0"/>
                <a:cs typeface="Aldhabi" panose="01000000000000000000" pitchFamily="2" charset="-78"/>
              </a:rPr>
              <a:t> </a:t>
            </a:r>
            <a:r>
              <a:rPr lang="en-US" sz="2000" dirty="0" err="1">
                <a:solidFill>
                  <a:schemeClr val="accent1">
                    <a:lumMod val="75000"/>
                  </a:schemeClr>
                </a:solidFill>
                <a:latin typeface="Footlight MT Light" panose="0204060206030A020304" pitchFamily="18" charset="0"/>
                <a:cs typeface="Aldhabi" panose="01000000000000000000" pitchFamily="2" charset="-78"/>
              </a:rPr>
              <a:t>Autade</a:t>
            </a:r>
            <a:r>
              <a:rPr lang="en-US" sz="2000" dirty="0">
                <a:solidFill>
                  <a:schemeClr val="accent1">
                    <a:lumMod val="75000"/>
                  </a:schemeClr>
                </a:solidFill>
                <a:latin typeface="Footlight MT Light" panose="0204060206030A020304" pitchFamily="18" charset="0"/>
                <a:cs typeface="Aldhabi" panose="01000000000000000000" pitchFamily="2" charset="-78"/>
              </a:rPr>
              <a:t> (220343120017)</a:t>
            </a:r>
          </a:p>
          <a:p>
            <a:pPr algn="ctr"/>
            <a:r>
              <a:rPr lang="en-US" sz="2000" dirty="0">
                <a:solidFill>
                  <a:schemeClr val="accent1">
                    <a:lumMod val="75000"/>
                  </a:schemeClr>
                </a:solidFill>
                <a:latin typeface="Footlight MT Light" panose="0204060206030A020304" pitchFamily="18" charset="0"/>
                <a:cs typeface="Aldhabi" panose="01000000000000000000" pitchFamily="2" charset="-78"/>
              </a:rPr>
              <a:t>                                    Arjun Jagtap  (220343120015</a:t>
            </a:r>
            <a:r>
              <a:rPr lang="en-US" sz="2000" dirty="0">
                <a:solidFill>
                  <a:schemeClr val="accent1">
                    <a:lumMod val="75000"/>
                  </a:schemeClr>
                </a:solidFill>
                <a:latin typeface="Footlight MT Light" panose="0204060206030A020304" pitchFamily="18" charset="0"/>
              </a:rPr>
              <a:t>)</a:t>
            </a:r>
          </a:p>
          <a:p>
            <a:pPr algn="ctr"/>
            <a:endParaRPr lang="en-US" sz="2000" dirty="0">
              <a:solidFill>
                <a:schemeClr val="accent1">
                  <a:lumMod val="75000"/>
                </a:schemeClr>
              </a:solidFill>
              <a:latin typeface="Footlight MT Light" panose="0204060206030A020304" pitchFamily="18" charset="0"/>
            </a:endParaRPr>
          </a:p>
          <a:p>
            <a:pPr algn="ctr"/>
            <a:endParaRPr lang="en-US" sz="2000" b="1" dirty="0">
              <a:solidFill>
                <a:schemeClr val="accent1">
                  <a:lumMod val="75000"/>
                </a:schemeClr>
              </a:solidFill>
              <a:latin typeface="Footlight MT Light" panose="0204060206030A020304" pitchFamily="18" charset="0"/>
              <a:cs typeface="Aldhabi" panose="01000000000000000000" pitchFamily="2" charset="-78"/>
            </a:endParaRPr>
          </a:p>
          <a:p>
            <a:pPr algn="ctr"/>
            <a:r>
              <a:rPr lang="en-US" sz="2000" b="1" dirty="0">
                <a:solidFill>
                  <a:schemeClr val="accent1">
                    <a:lumMod val="75000"/>
                  </a:schemeClr>
                </a:solidFill>
                <a:latin typeface="Footlight MT Light" panose="0204060206030A020304" pitchFamily="18" charset="0"/>
                <a:cs typeface="Aldhabi" panose="01000000000000000000" pitchFamily="2" charset="-78"/>
              </a:rPr>
              <a:t>Project Guide </a:t>
            </a:r>
            <a:r>
              <a:rPr lang="en-US" sz="2000" dirty="0">
                <a:solidFill>
                  <a:schemeClr val="accent1">
                    <a:lumMod val="75000"/>
                  </a:schemeClr>
                </a:solidFill>
                <a:latin typeface="Footlight MT Light" panose="0204060206030A020304" pitchFamily="18" charset="0"/>
                <a:cs typeface="Aldhabi" panose="01000000000000000000" pitchFamily="2" charset="-78"/>
              </a:rPr>
              <a:t>–     Mrs. Harshita Maheshwari</a:t>
            </a:r>
            <a:endParaRPr lang="en-IN" sz="2000" dirty="0">
              <a:solidFill>
                <a:schemeClr val="accent1">
                  <a:lumMod val="75000"/>
                </a:schemeClr>
              </a:solidFill>
              <a:latin typeface="Footlight MT Light" panose="0204060206030A0203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34905519-3C00-3B59-0725-A790A391A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589" y="-287193"/>
            <a:ext cx="6891688" cy="3445844"/>
          </a:xfrm>
          <a:prstGeom prst="rect">
            <a:avLst/>
          </a:prstGeom>
        </p:spPr>
      </p:pic>
    </p:spTree>
    <p:extLst>
      <p:ext uri="{BB962C8B-B14F-4D97-AF65-F5344CB8AC3E}">
        <p14:creationId xmlns:p14="http://schemas.microsoft.com/office/powerpoint/2010/main" val="3047408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7152DD-F901-1136-BB9E-3BDAB276C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151" y="317633"/>
            <a:ext cx="10510787" cy="6150543"/>
          </a:xfrm>
          <a:prstGeom prst="rect">
            <a:avLst/>
          </a:prstGeom>
        </p:spPr>
      </p:pic>
    </p:spTree>
    <p:extLst>
      <p:ext uri="{BB962C8B-B14F-4D97-AF65-F5344CB8AC3E}">
        <p14:creationId xmlns:p14="http://schemas.microsoft.com/office/powerpoint/2010/main" val="401264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377FFD-7D0A-C3BD-7EC1-13542323E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758" y="584815"/>
            <a:ext cx="10014012" cy="5558533"/>
          </a:xfrm>
          <a:prstGeom prst="rect">
            <a:avLst/>
          </a:prstGeom>
        </p:spPr>
      </p:pic>
    </p:spTree>
    <p:extLst>
      <p:ext uri="{BB962C8B-B14F-4D97-AF65-F5344CB8AC3E}">
        <p14:creationId xmlns:p14="http://schemas.microsoft.com/office/powerpoint/2010/main" val="262155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670D5C-9EEA-038F-F209-43EFA9975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777" y="298384"/>
            <a:ext cx="10725215" cy="6032934"/>
          </a:xfrm>
          <a:prstGeom prst="rect">
            <a:avLst/>
          </a:prstGeom>
        </p:spPr>
      </p:pic>
    </p:spTree>
    <p:extLst>
      <p:ext uri="{BB962C8B-B14F-4D97-AF65-F5344CB8AC3E}">
        <p14:creationId xmlns:p14="http://schemas.microsoft.com/office/powerpoint/2010/main" val="3555161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DD4A4E-18C0-B376-EDC7-7C9A0B61B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45" y="433136"/>
            <a:ext cx="11011301" cy="6193857"/>
          </a:xfrm>
          <a:prstGeom prst="rect">
            <a:avLst/>
          </a:prstGeom>
        </p:spPr>
      </p:pic>
    </p:spTree>
    <p:extLst>
      <p:ext uri="{BB962C8B-B14F-4D97-AF65-F5344CB8AC3E}">
        <p14:creationId xmlns:p14="http://schemas.microsoft.com/office/powerpoint/2010/main" val="816096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93DA1-5909-1426-6CCD-693CB94EC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21" y="383506"/>
            <a:ext cx="10828421" cy="6090987"/>
          </a:xfrm>
          <a:prstGeom prst="rect">
            <a:avLst/>
          </a:prstGeom>
        </p:spPr>
      </p:pic>
    </p:spTree>
    <p:extLst>
      <p:ext uri="{BB962C8B-B14F-4D97-AF65-F5344CB8AC3E}">
        <p14:creationId xmlns:p14="http://schemas.microsoft.com/office/powerpoint/2010/main" val="4073774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7516F3-B952-6DA7-B39E-5B4CA8814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98" y="356135"/>
            <a:ext cx="11232682" cy="6318384"/>
          </a:xfrm>
          <a:prstGeom prst="rect">
            <a:avLst/>
          </a:prstGeom>
        </p:spPr>
      </p:pic>
    </p:spTree>
    <p:extLst>
      <p:ext uri="{BB962C8B-B14F-4D97-AF65-F5344CB8AC3E}">
        <p14:creationId xmlns:p14="http://schemas.microsoft.com/office/powerpoint/2010/main" val="1755104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58F7D-4AE5-07E1-6CA0-931D8C0DD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64" y="288758"/>
            <a:ext cx="11276530" cy="6343048"/>
          </a:xfrm>
          <a:prstGeom prst="rect">
            <a:avLst/>
          </a:prstGeom>
        </p:spPr>
      </p:pic>
    </p:spTree>
    <p:extLst>
      <p:ext uri="{BB962C8B-B14F-4D97-AF65-F5344CB8AC3E}">
        <p14:creationId xmlns:p14="http://schemas.microsoft.com/office/powerpoint/2010/main" val="347670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98D20-9694-BF8D-3E68-CF8D185FE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524" y="364557"/>
            <a:ext cx="10895798" cy="6128886"/>
          </a:xfrm>
          <a:prstGeom prst="rect">
            <a:avLst/>
          </a:prstGeom>
        </p:spPr>
      </p:pic>
    </p:spTree>
    <p:extLst>
      <p:ext uri="{BB962C8B-B14F-4D97-AF65-F5344CB8AC3E}">
        <p14:creationId xmlns:p14="http://schemas.microsoft.com/office/powerpoint/2010/main" val="2133908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9152-E522-851B-7C7B-E4957B65B8B0}"/>
              </a:ext>
            </a:extLst>
          </p:cNvPr>
          <p:cNvSpPr>
            <a:spLocks noGrp="1"/>
          </p:cNvSpPr>
          <p:nvPr>
            <p:ph type="title"/>
          </p:nvPr>
        </p:nvSpPr>
        <p:spPr>
          <a:xfrm>
            <a:off x="2592925" y="306333"/>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System Requirements</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AE84B804-4228-CDE7-BDC5-ECBD9D31A179}"/>
              </a:ext>
            </a:extLst>
          </p:cNvPr>
          <p:cNvSpPr>
            <a:spLocks noGrp="1"/>
          </p:cNvSpPr>
          <p:nvPr>
            <p:ph idx="1"/>
          </p:nvPr>
        </p:nvSpPr>
        <p:spPr/>
        <p:txBody>
          <a:bodyPr>
            <a:normAutofit/>
          </a:bodyPr>
          <a:lstStyle/>
          <a:p>
            <a:pPr marL="502920" indent="-457200">
              <a:buFont typeface="+mj-lt"/>
              <a:buAutoNum type="arabicPeriod"/>
            </a:pPr>
            <a:r>
              <a:rPr lang="en-IN" sz="2000" dirty="0">
                <a:solidFill>
                  <a:schemeClr val="accent1">
                    <a:lumMod val="75000"/>
                  </a:schemeClr>
                </a:solidFill>
                <a:latin typeface="Footlight MT Light" panose="0204060206030A020304" pitchFamily="18" charset="0"/>
              </a:rPr>
              <a:t>Software Requirements:</a:t>
            </a:r>
          </a:p>
          <a:p>
            <a:pPr marL="45720" indent="0">
              <a:buNone/>
            </a:pPr>
            <a:r>
              <a:rPr lang="en-IN" sz="2000" dirty="0">
                <a:solidFill>
                  <a:schemeClr val="accent1">
                    <a:lumMod val="75000"/>
                  </a:schemeClr>
                </a:solidFill>
                <a:latin typeface="Footlight MT Light" panose="0204060206030A020304" pitchFamily="18" charset="0"/>
              </a:rPr>
              <a:t>•	Windows (All Versions) </a:t>
            </a:r>
          </a:p>
          <a:p>
            <a:pPr marL="45720" indent="0">
              <a:buNone/>
            </a:pPr>
            <a:r>
              <a:rPr lang="en-IN" sz="2000" dirty="0">
                <a:solidFill>
                  <a:schemeClr val="accent1">
                    <a:lumMod val="75000"/>
                  </a:schemeClr>
                </a:solidFill>
                <a:latin typeface="Footlight MT Light" panose="0204060206030A020304" pitchFamily="18" charset="0"/>
              </a:rPr>
              <a:t>•	Tomcat 8.5</a:t>
            </a:r>
          </a:p>
          <a:p>
            <a:pPr marL="45720" indent="0">
              <a:buNone/>
            </a:pPr>
            <a:r>
              <a:rPr lang="en-IN" sz="2000" dirty="0">
                <a:solidFill>
                  <a:schemeClr val="accent1">
                    <a:lumMod val="75000"/>
                  </a:schemeClr>
                </a:solidFill>
                <a:latin typeface="Footlight MT Light" panose="0204060206030A020304" pitchFamily="18" charset="0"/>
              </a:rPr>
              <a:t>•	Eclipse, MySQL, VS Code </a:t>
            </a:r>
          </a:p>
          <a:p>
            <a:pPr marL="45720" indent="0">
              <a:buNone/>
            </a:pPr>
            <a:r>
              <a:rPr lang="en-IN" sz="2000" dirty="0">
                <a:solidFill>
                  <a:schemeClr val="accent1">
                    <a:lumMod val="75000"/>
                  </a:schemeClr>
                </a:solidFill>
                <a:latin typeface="Footlight MT Light" panose="0204060206030A020304" pitchFamily="18" charset="0"/>
              </a:rPr>
              <a:t>2.   Hardware Components:</a:t>
            </a:r>
          </a:p>
          <a:p>
            <a:pPr marL="45720" indent="0">
              <a:buNone/>
            </a:pPr>
            <a:r>
              <a:rPr lang="en-IN" sz="2000" dirty="0">
                <a:solidFill>
                  <a:schemeClr val="accent1">
                    <a:lumMod val="75000"/>
                  </a:schemeClr>
                </a:solidFill>
                <a:latin typeface="Footlight MT Light" panose="0204060206030A020304" pitchFamily="18" charset="0"/>
              </a:rPr>
              <a:t>•	Processor – i3</a:t>
            </a:r>
          </a:p>
          <a:p>
            <a:pPr marL="45720" indent="0">
              <a:buNone/>
            </a:pPr>
            <a:r>
              <a:rPr lang="en-IN" sz="2000" dirty="0">
                <a:solidFill>
                  <a:schemeClr val="accent1">
                    <a:lumMod val="75000"/>
                  </a:schemeClr>
                </a:solidFill>
                <a:latin typeface="Footlight MT Light" panose="0204060206030A020304" pitchFamily="18" charset="0"/>
              </a:rPr>
              <a:t>•	Hard Disk – 5 GB</a:t>
            </a:r>
          </a:p>
          <a:p>
            <a:pPr marL="45720" indent="0">
              <a:buNone/>
            </a:pPr>
            <a:r>
              <a:rPr lang="en-IN" sz="2000" dirty="0">
                <a:solidFill>
                  <a:schemeClr val="accent1">
                    <a:lumMod val="75000"/>
                  </a:schemeClr>
                </a:solidFill>
                <a:latin typeface="Footlight MT Light" panose="0204060206030A020304" pitchFamily="18" charset="0"/>
              </a:rPr>
              <a:t>•	Memory – 4GB RAM</a:t>
            </a:r>
          </a:p>
          <a:p>
            <a:endParaRPr lang="en-IN" sz="2000" dirty="0">
              <a:solidFill>
                <a:schemeClr val="accent1">
                  <a:lumMod val="75000"/>
                </a:schemeClr>
              </a:solidFill>
              <a:latin typeface="Footlight MT Light" panose="0204060206030A020304" pitchFamily="18" charset="0"/>
            </a:endParaRPr>
          </a:p>
          <a:p>
            <a:endParaRPr lang="en-IN" sz="2000" dirty="0">
              <a:solidFill>
                <a:schemeClr val="accent1">
                  <a:lumMod val="75000"/>
                </a:schemeClr>
              </a:solidFill>
              <a:latin typeface="Footlight MT Light" panose="0204060206030A020304" pitchFamily="18" charset="0"/>
            </a:endParaRPr>
          </a:p>
          <a:p>
            <a:pPr marL="0" indent="0">
              <a:buNone/>
            </a:pPr>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1014641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94E6-EFDC-73FA-E2B4-E5154E122329}"/>
              </a:ext>
            </a:extLst>
          </p:cNvPr>
          <p:cNvSpPr>
            <a:spLocks noGrp="1"/>
          </p:cNvSpPr>
          <p:nvPr>
            <p:ph type="title"/>
          </p:nvPr>
        </p:nvSpPr>
        <p:spPr>
          <a:xfrm>
            <a:off x="2592925" y="402728"/>
            <a:ext cx="8911687" cy="1280890"/>
          </a:xfrm>
        </p:spPr>
        <p:txBody>
          <a:bodyPr>
            <a:normAutofit/>
          </a:bodyPr>
          <a:lstStyle/>
          <a:p>
            <a:r>
              <a:rPr lang="en-US" sz="6000" b="1" dirty="0">
                <a:solidFill>
                  <a:schemeClr val="accent1">
                    <a:lumMod val="75000"/>
                  </a:schemeClr>
                </a:solidFill>
                <a:latin typeface="Aldhabi" panose="01000000000000000000" pitchFamily="2" charset="-78"/>
                <a:cs typeface="Aldhabi" panose="01000000000000000000" pitchFamily="2" charset="-78"/>
              </a:rPr>
              <a:t>Technologies Used</a:t>
            </a:r>
            <a:endParaRPr lang="en-IN" sz="6000" b="1" dirty="0">
              <a:solidFill>
                <a:schemeClr val="accent1">
                  <a:lumMod val="75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F685B9BD-FACA-C509-ED7A-0626FD9717CC}"/>
              </a:ext>
            </a:extLst>
          </p:cNvPr>
          <p:cNvSpPr>
            <a:spLocks noGrp="1"/>
          </p:cNvSpPr>
          <p:nvPr>
            <p:ph idx="1"/>
          </p:nvPr>
        </p:nvSpPr>
        <p:spPr/>
        <p:txBody>
          <a:bodyPr>
            <a:normAutofit/>
          </a:bodyPr>
          <a:lstStyle/>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HTML: The page Layout has been designed in HTML.</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CSS: Used for all designing parts.</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JavaScript: All Validation task and animations has been developed by JS.</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JSP: All front-end logic has been written in JSP.</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JAVA: All the business logic has been written in JAVA.</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MySQL: MySQL database has been used as a database.</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Tomcat: Project will run using the Tomcat server.</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React </a:t>
            </a:r>
            <a:r>
              <a:rPr lang="en-US" sz="2000" dirty="0" err="1">
                <a:solidFill>
                  <a:schemeClr val="accent1">
                    <a:lumMod val="75000"/>
                  </a:schemeClr>
                </a:solidFill>
                <a:latin typeface="Footlight MT Light" panose="0204060206030A020304" pitchFamily="18" charset="0"/>
              </a:rPr>
              <a:t>Js</a:t>
            </a:r>
            <a:r>
              <a:rPr lang="en-US" sz="2000" dirty="0">
                <a:solidFill>
                  <a:schemeClr val="accent1">
                    <a:lumMod val="75000"/>
                  </a:schemeClr>
                </a:solidFill>
                <a:latin typeface="Footlight MT Light" panose="0204060206030A020304" pitchFamily="18" charset="0"/>
              </a:rPr>
              <a:t> : </a:t>
            </a:r>
          </a:p>
          <a:p>
            <a:pPr marL="45720" indent="0">
              <a:buNone/>
            </a:pPr>
            <a:endParaRPr lang="en-IN" sz="2000" dirty="0">
              <a:solidFill>
                <a:schemeClr val="accent1">
                  <a:lumMod val="75000"/>
                </a:schemeClr>
              </a:solidFill>
              <a:latin typeface="Footlight MT Light" panose="0204060206030A020304" pitchFamily="18" charset="0"/>
            </a:endParaRPr>
          </a:p>
          <a:p>
            <a:pPr>
              <a:buFont typeface="Wingdings" panose="05000000000000000000" pitchFamily="2" charset="2"/>
              <a:buChar char="§"/>
            </a:pPr>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384591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7850-9DDE-1128-559E-F0CC19E15DC6}"/>
              </a:ext>
            </a:extLst>
          </p:cNvPr>
          <p:cNvSpPr>
            <a:spLocks noGrp="1"/>
          </p:cNvSpPr>
          <p:nvPr>
            <p:ph type="title"/>
          </p:nvPr>
        </p:nvSpPr>
        <p:spPr>
          <a:xfrm>
            <a:off x="2585499" y="0"/>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Contents -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0881B1F6-6534-2A8B-F7C8-190F8DACFA13}"/>
              </a:ext>
            </a:extLst>
          </p:cNvPr>
          <p:cNvSpPr>
            <a:spLocks noGrp="1"/>
          </p:cNvSpPr>
          <p:nvPr>
            <p:ph idx="1"/>
          </p:nvPr>
        </p:nvSpPr>
        <p:spPr>
          <a:xfrm>
            <a:off x="2585499" y="1067601"/>
            <a:ext cx="8915400" cy="5188819"/>
          </a:xfrm>
        </p:spPr>
        <p:txBody>
          <a:bodyPr>
            <a:noAutofit/>
          </a:bodyPr>
          <a:lstStyle/>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Introduction</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Choice of topic</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Proposed System</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Methodology</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Proposed System Model</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Proposed Approach</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Screenshot</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System Requirements</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Applications</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Advantages &amp; Limitations</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Conclusion</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Future Scopes</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References</a:t>
            </a:r>
            <a:endParaRPr lang="en-IN" sz="2000" dirty="0">
              <a:solidFill>
                <a:schemeClr val="accent1">
                  <a:lumMod val="75000"/>
                </a:schemeClr>
              </a:solidFill>
              <a:latin typeface="Aldhabi" panose="01000000000000000000" pitchFamily="2" charset="-78"/>
              <a:cs typeface="Aldhabi" panose="01000000000000000000" pitchFamily="2" charset="-78"/>
            </a:endParaRPr>
          </a:p>
          <a:p>
            <a:pPr>
              <a:buFont typeface="Wingdings" panose="05000000000000000000" pitchFamily="2" charset="2"/>
              <a:buChar char="§"/>
            </a:pPr>
            <a:endParaRPr lang="en-IN" sz="2000" dirty="0">
              <a:solidFill>
                <a:schemeClr val="accent1">
                  <a:lumMod val="75000"/>
                </a:schemeClr>
              </a:solidFill>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2732059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0DD16-7C61-D97A-9C68-807EFEFF9D85}"/>
              </a:ext>
            </a:extLst>
          </p:cNvPr>
          <p:cNvSpPr>
            <a:spLocks noGrp="1"/>
          </p:cNvSpPr>
          <p:nvPr>
            <p:ph type="title"/>
          </p:nvPr>
        </p:nvSpPr>
        <p:spPr>
          <a:xfrm>
            <a:off x="2589212" y="393104"/>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Applications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6ABC85C8-6DA5-A78E-CD77-9C888BE8231E}"/>
              </a:ext>
            </a:extLst>
          </p:cNvPr>
          <p:cNvSpPr>
            <a:spLocks noGrp="1"/>
          </p:cNvSpPr>
          <p:nvPr>
            <p:ph idx="1"/>
          </p:nvPr>
        </p:nvSpPr>
        <p:spPr>
          <a:xfrm>
            <a:off x="2589212" y="2133600"/>
            <a:ext cx="8915400" cy="4331296"/>
          </a:xfrm>
        </p:spPr>
        <p:txBody>
          <a:bodyPr>
            <a:noAutofit/>
          </a:bodyPr>
          <a:lstStyle/>
          <a:p>
            <a:pPr>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Creating a new business pipeline for farmers, craftsmen &amp; product makers who follow up on their family or regional heritage.</a:t>
            </a:r>
          </a:p>
          <a:p>
            <a:pPr>
              <a:buFont typeface="Wingdings" panose="05000000000000000000" pitchFamily="2" charset="2"/>
              <a:buChar char="§"/>
            </a:pP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the strengthening of sustainable local food production and supply.</a:t>
            </a:r>
          </a:p>
          <a:p>
            <a:pPr>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Ensured Geographical Indicated origin products.</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Can be used for other countries</a:t>
            </a:r>
          </a:p>
          <a:p>
            <a:pPr>
              <a:buFont typeface="Wingdings" panose="05000000000000000000" pitchFamily="2" charset="2"/>
              <a:buChar char="§"/>
            </a:pPr>
            <a:endParaRPr lang="en-IN" sz="2000" dirty="0">
              <a:solidFill>
                <a:schemeClr val="accent1">
                  <a:lumMod val="75000"/>
                </a:schemeClr>
              </a:solidFill>
              <a:latin typeface="Footlight MT Light" panose="0204060206030A020304" pitchFamily="18" charset="0"/>
            </a:endParaRPr>
          </a:p>
          <a:p>
            <a:pPr marL="0" indent="0">
              <a:buNone/>
            </a:pPr>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1350671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4CDA-1F8D-EAB0-DB9F-0A68D8A55FB3}"/>
              </a:ext>
            </a:extLst>
          </p:cNvPr>
          <p:cNvSpPr>
            <a:spLocks noGrp="1"/>
          </p:cNvSpPr>
          <p:nvPr>
            <p:ph type="title"/>
          </p:nvPr>
        </p:nvSpPr>
        <p:spPr>
          <a:xfrm>
            <a:off x="2592925" y="383479"/>
            <a:ext cx="8911687" cy="1280890"/>
          </a:xfrm>
        </p:spPr>
        <p:txBody>
          <a:bodyPr>
            <a:normAutofit/>
          </a:bodyPr>
          <a:lstStyle/>
          <a:p>
            <a:r>
              <a:rPr lang="en-US" sz="6000" b="1" dirty="0">
                <a:solidFill>
                  <a:schemeClr val="accent1">
                    <a:lumMod val="75000"/>
                  </a:schemeClr>
                </a:solidFill>
                <a:latin typeface="Aldhabi" panose="01000000000000000000" pitchFamily="2" charset="-78"/>
                <a:cs typeface="Aldhabi" panose="01000000000000000000" pitchFamily="2" charset="-78"/>
              </a:rPr>
              <a:t>Advantages</a:t>
            </a:r>
            <a:endParaRPr lang="en-IN" sz="6000" b="1" dirty="0">
              <a:solidFill>
                <a:schemeClr val="accent1">
                  <a:lumMod val="75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7AF26442-1249-C468-FB74-33D761B83898}"/>
              </a:ext>
            </a:extLst>
          </p:cNvPr>
          <p:cNvSpPr>
            <a:spLocks noGrp="1"/>
          </p:cNvSpPr>
          <p:nvPr>
            <p:ph idx="1"/>
          </p:nvPr>
        </p:nvSpPr>
        <p:spPr/>
        <p:txBody>
          <a:bodyPr>
            <a:normAutofit/>
          </a:bodyPr>
          <a:lstStyle/>
          <a:p>
            <a:pPr marL="388620">
              <a:buFont typeface="Wingdings" panose="05000000000000000000" pitchFamily="2" charset="2"/>
              <a:buChar char="§"/>
            </a:pPr>
            <a:r>
              <a:rPr lang="en-IN" sz="2000" b="0" i="0" dirty="0">
                <a:solidFill>
                  <a:schemeClr val="accent1">
                    <a:lumMod val="75000"/>
                  </a:schemeClr>
                </a:solidFill>
                <a:effectLst/>
                <a:latin typeface="Times New Roman" panose="02020603050405020304" pitchFamily="18" charset="0"/>
                <a:cs typeface="Times New Roman" panose="02020603050405020304" pitchFamily="18" charset="0"/>
              </a:rPr>
              <a:t>  No Vendor Mechanism</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No Middlemen.</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Specific Uniqueness.</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Guided By Law.</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Transparency in the system.</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Saves Time, cost, and energy.</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Helping Rural And Small Scaled, Businesses.</a:t>
            </a:r>
          </a:p>
          <a:p>
            <a:pPr marL="502920" indent="-457200">
              <a:buFont typeface="Wingdings" panose="05000000000000000000" pitchFamily="2" charset="2"/>
              <a:buChar char="§"/>
            </a:pP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388620">
              <a:buFont typeface="Wingdings" panose="05000000000000000000" pitchFamily="2" charset="2"/>
              <a:buChar char="§"/>
            </a:pP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113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4630-567B-C5F9-DB49-902357FB0055}"/>
              </a:ext>
            </a:extLst>
          </p:cNvPr>
          <p:cNvSpPr>
            <a:spLocks noGrp="1"/>
          </p:cNvSpPr>
          <p:nvPr>
            <p:ph type="title"/>
          </p:nvPr>
        </p:nvSpPr>
        <p:spPr>
          <a:xfrm>
            <a:off x="2592925" y="306333"/>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Limitations</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195A2B43-68A2-8F86-3394-65C357E79BAE}"/>
              </a:ext>
            </a:extLst>
          </p:cNvPr>
          <p:cNvSpPr>
            <a:spLocks noGrp="1"/>
          </p:cNvSpPr>
          <p:nvPr>
            <p:ph idx="1"/>
          </p:nvPr>
        </p:nvSpPr>
        <p:spPr/>
        <p:txBody>
          <a:bodyPr>
            <a:normAutofit/>
          </a:bodyPr>
          <a:lstStyle/>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Accurate verification of the users cannot be done online.</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Urgent delivery not possible for some food product.</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It requires an extensive database and memory.</a:t>
            </a:r>
          </a:p>
          <a:p>
            <a:pPr marL="502920" indent="-457200">
              <a:buFont typeface="Wingdings" panose="05000000000000000000" pitchFamily="2" charset="2"/>
              <a:buChar char="§"/>
            </a:pPr>
            <a:endParaRPr lang="en-US" sz="2000" dirty="0">
              <a:solidFill>
                <a:schemeClr val="accent1">
                  <a:lumMod val="75000"/>
                </a:schemeClr>
              </a:solidFill>
              <a:latin typeface="Footlight MT Light" panose="0204060206030A020304" pitchFamily="18" charset="0"/>
            </a:endParaRPr>
          </a:p>
          <a:p>
            <a:pPr marL="45720" indent="0">
              <a:buNone/>
            </a:pPr>
            <a:r>
              <a:rPr lang="en-US" sz="2000" dirty="0">
                <a:solidFill>
                  <a:schemeClr val="accent1">
                    <a:lumMod val="75000"/>
                  </a:schemeClr>
                </a:solidFill>
                <a:latin typeface="Footlight MT Light" panose="0204060206030A020304" pitchFamily="18" charset="0"/>
              </a:rPr>
              <a:t>         </a:t>
            </a:r>
          </a:p>
          <a:p>
            <a:pPr marL="45720" indent="0">
              <a:buNone/>
            </a:pPr>
            <a:endParaRPr lang="en-US" sz="2000" dirty="0">
              <a:solidFill>
                <a:schemeClr val="accent1">
                  <a:lumMod val="75000"/>
                </a:schemeClr>
              </a:solidFill>
              <a:latin typeface="Footlight MT Light" panose="0204060206030A020304" pitchFamily="18" charset="0"/>
            </a:endParaRPr>
          </a:p>
          <a:p>
            <a:pPr marL="502920" indent="-457200">
              <a:buFont typeface="Wingdings" panose="05000000000000000000" pitchFamily="2" charset="2"/>
              <a:buChar char="§"/>
            </a:pPr>
            <a:endParaRPr lang="en-US" sz="2000" dirty="0">
              <a:solidFill>
                <a:schemeClr val="accent1">
                  <a:lumMod val="75000"/>
                </a:schemeClr>
              </a:solidFill>
              <a:latin typeface="Footlight MT Light" panose="0204060206030A020304" pitchFamily="18" charset="0"/>
            </a:endParaRPr>
          </a:p>
          <a:p>
            <a:pPr marL="502920" indent="-457200">
              <a:buFont typeface="Wingdings" panose="05000000000000000000" pitchFamily="2" charset="2"/>
              <a:buChar char="§"/>
            </a:pPr>
            <a:endParaRPr lang="en-IN" sz="2000" dirty="0">
              <a:solidFill>
                <a:schemeClr val="accent1">
                  <a:lumMod val="75000"/>
                </a:schemeClr>
              </a:solidFill>
              <a:latin typeface="Footlight MT Light" panose="0204060206030A020304" pitchFamily="18" charset="0"/>
            </a:endParaRPr>
          </a:p>
          <a:p>
            <a:pPr>
              <a:buFont typeface="Wingdings" panose="05000000000000000000" pitchFamily="2" charset="2"/>
              <a:buChar char="§"/>
            </a:pPr>
            <a:endParaRPr lang="en-IN" sz="2000" dirty="0">
              <a:solidFill>
                <a:schemeClr val="accent1">
                  <a:lumMod val="75000"/>
                </a:schemeClr>
              </a:solidFill>
              <a:latin typeface="Footlight MT Light" panose="0204060206030A020304" pitchFamily="18" charset="0"/>
            </a:endParaRPr>
          </a:p>
          <a:p>
            <a:pPr>
              <a:buFont typeface="Wingdings" panose="05000000000000000000" pitchFamily="2" charset="2"/>
              <a:buChar char="§"/>
            </a:pPr>
            <a:endParaRPr lang="en-IN" sz="2000" dirty="0">
              <a:solidFill>
                <a:schemeClr val="accent1">
                  <a:lumMod val="75000"/>
                </a:schemeClr>
              </a:solidFill>
              <a:latin typeface="Footlight MT Light" panose="0204060206030A020304" pitchFamily="18" charset="0"/>
            </a:endParaRPr>
          </a:p>
          <a:p>
            <a:pPr marL="0" indent="0">
              <a:buNone/>
            </a:pPr>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1505863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3BC7-473D-E731-CD04-2C3D2AEBFAE4}"/>
              </a:ext>
            </a:extLst>
          </p:cNvPr>
          <p:cNvSpPr>
            <a:spLocks noGrp="1"/>
          </p:cNvSpPr>
          <p:nvPr>
            <p:ph type="title"/>
          </p:nvPr>
        </p:nvSpPr>
        <p:spPr>
          <a:xfrm>
            <a:off x="2592925" y="402729"/>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Conclusion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67B740D7-2BCE-FC79-7692-228EB90BDE51}"/>
              </a:ext>
            </a:extLst>
          </p:cNvPr>
          <p:cNvSpPr>
            <a:spLocks noGrp="1"/>
          </p:cNvSpPr>
          <p:nvPr>
            <p:ph idx="1"/>
          </p:nvPr>
        </p:nvSpPr>
        <p:spPr/>
        <p:txBody>
          <a:bodyPr>
            <a:normAutofit/>
          </a:bodyPr>
          <a:lstStyle/>
          <a:p>
            <a:pPr marL="0" indent="0" algn="ctr">
              <a:buNone/>
            </a:pPr>
            <a:r>
              <a:rPr lang="en-US" sz="2000" b="1" i="0" dirty="0">
                <a:solidFill>
                  <a:srgbClr val="630E00"/>
                </a:solidFill>
                <a:effectLst/>
                <a:latin typeface="Times New Roman" panose="02020603050405020304" pitchFamily="18" charset="0"/>
                <a:cs typeface="Times New Roman" panose="02020603050405020304" pitchFamily="18" charset="0"/>
              </a:rPr>
              <a:t>To create, A Happy Family, A Happy Village &amp; A Strong Rural India, resulting in a vibrant consumer world.</a:t>
            </a:r>
          </a:p>
          <a:p>
            <a:pPr marL="0" indent="0" algn="just">
              <a:buNone/>
            </a:pPr>
            <a:endParaRPr lang="en-US" sz="2000" b="1" dirty="0">
              <a:solidFill>
                <a:srgbClr val="630E00"/>
              </a:solidFill>
              <a:latin typeface="Times New Roman" panose="02020603050405020304" pitchFamily="18" charset="0"/>
              <a:cs typeface="Times New Roman" panose="02020603050405020304" pitchFamily="18" charset="0"/>
            </a:endParaRPr>
          </a:p>
          <a:p>
            <a:pPr marL="0" indent="0">
              <a:buNone/>
            </a:pPr>
            <a:r>
              <a:rPr lang="en-US" sz="2000" b="0" i="0" dirty="0" err="1">
                <a:solidFill>
                  <a:schemeClr val="accent1">
                    <a:lumMod val="75000"/>
                  </a:schemeClr>
                </a:solidFill>
                <a:effectLst/>
                <a:latin typeface="Times New Roman" panose="02020603050405020304" pitchFamily="18" charset="0"/>
                <a:cs typeface="Times New Roman" panose="02020603050405020304" pitchFamily="18" charset="0"/>
              </a:rPr>
              <a:t>GiKart</a:t>
            </a: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 is India </a:t>
            </a:r>
            <a:r>
              <a:rPr lang="en-US" sz="2000" dirty="0">
                <a:solidFill>
                  <a:schemeClr val="accent1">
                    <a:lumMod val="75000"/>
                  </a:schemeClr>
                </a:solidFill>
                <a:latin typeface="Times New Roman" panose="02020603050405020304" pitchFamily="18" charset="0"/>
                <a:cs typeface="Times New Roman" panose="02020603050405020304" pitchFamily="18" charset="0"/>
              </a:rPr>
              <a:t>b</a:t>
            </a: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ased Company envisioned to Connect all G.I.  products of the country by following the mandates as indicated in the GI Registry as per the Geographical Indications of Goods (Registration and Protection) Act 1999.</a:t>
            </a:r>
            <a:br>
              <a:rPr lang="en-US" sz="2000" dirty="0">
                <a:solidFill>
                  <a:schemeClr val="accent1">
                    <a:lumMod val="75000"/>
                  </a:schemeClr>
                </a:solidFill>
                <a:latin typeface="Times New Roman" panose="02020603050405020304" pitchFamily="18" charset="0"/>
                <a:cs typeface="Times New Roman" panose="02020603050405020304" pitchFamily="18" charset="0"/>
              </a:rPr>
            </a:br>
            <a:r>
              <a:rPr lang="en-US" sz="2000" b="0" dirty="0">
                <a:solidFill>
                  <a:schemeClr val="accent1">
                    <a:lumMod val="75000"/>
                  </a:schemeClr>
                </a:solidFill>
                <a:effectLst/>
                <a:latin typeface="Times New Roman" panose="02020603050405020304" pitchFamily="18" charset="0"/>
                <a:cs typeface="Times New Roman" panose="02020603050405020304" pitchFamily="18" charset="0"/>
              </a:rPr>
              <a:t>We take pride in our efforts to connect people back to their Roots and at the same time, we make sincere efforts to provide every National with exceptional quality products without any compromise.</a:t>
            </a:r>
            <a:endParaRPr lang="en-US" sz="2000" b="1" dirty="0">
              <a:solidFill>
                <a:schemeClr val="accent1">
                  <a:lumMod val="75000"/>
                </a:schemeClr>
              </a:solidFill>
              <a:latin typeface="Times New Roman" panose="02020603050405020304" pitchFamily="18" charset="0"/>
              <a:cs typeface="Times New Roman" panose="02020603050405020304" pitchFamily="18" charset="0"/>
            </a:endParaRPr>
          </a:p>
          <a:p>
            <a:pPr marL="0" indent="0" algn="ctr">
              <a:buNone/>
            </a:pPr>
            <a:endParaRPr lang="en-IN" sz="20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1257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D62C-6DF7-F98E-7D25-BE27C933A1BB}"/>
              </a:ext>
            </a:extLst>
          </p:cNvPr>
          <p:cNvSpPr>
            <a:spLocks noGrp="1"/>
          </p:cNvSpPr>
          <p:nvPr>
            <p:ph type="title"/>
          </p:nvPr>
        </p:nvSpPr>
        <p:spPr>
          <a:xfrm>
            <a:off x="2592925" y="421836"/>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Future Scope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E9B64501-BB76-567C-EC0F-26F4825D013A}"/>
              </a:ext>
            </a:extLst>
          </p:cNvPr>
          <p:cNvSpPr>
            <a:spLocks noGrp="1"/>
          </p:cNvSpPr>
          <p:nvPr>
            <p:ph idx="1"/>
          </p:nvPr>
        </p:nvSpPr>
        <p:spPr>
          <a:xfrm>
            <a:off x="2589212" y="2018097"/>
            <a:ext cx="8915400" cy="3777622"/>
          </a:xfrm>
        </p:spPr>
        <p:txBody>
          <a:bodyPr/>
          <a:lstStyle/>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Verification of Customer.</a:t>
            </a:r>
          </a:p>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Improvement in design.</a:t>
            </a:r>
          </a:p>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Mobile Application</a:t>
            </a:r>
          </a:p>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UPI payment</a:t>
            </a:r>
          </a:p>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Chat BOT </a:t>
            </a:r>
          </a:p>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Integration of International G.I. Products.</a:t>
            </a:r>
          </a:p>
          <a:p>
            <a:pPr marL="0" indent="0">
              <a:buNone/>
            </a:pPr>
            <a:endParaRPr lang="en-IN"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1161772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92BA-51CE-C915-3564-9E11A629601F}"/>
              </a:ext>
            </a:extLst>
          </p:cNvPr>
          <p:cNvSpPr>
            <a:spLocks noGrp="1"/>
          </p:cNvSpPr>
          <p:nvPr>
            <p:ph type="title"/>
          </p:nvPr>
        </p:nvSpPr>
        <p:spPr>
          <a:xfrm>
            <a:off x="2592925" y="373853"/>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References</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75D1E57B-E4EA-31B3-3C6D-D6FABDEE5017}"/>
              </a:ext>
            </a:extLst>
          </p:cNvPr>
          <p:cNvSpPr>
            <a:spLocks noGrp="1"/>
          </p:cNvSpPr>
          <p:nvPr>
            <p:ph idx="1"/>
          </p:nvPr>
        </p:nvSpPr>
        <p:spPr/>
        <p:txBody>
          <a:bodyPr>
            <a:normAutofit lnSpcReduction="10000"/>
          </a:bodyPr>
          <a:lstStyle/>
          <a:p>
            <a:pPr>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Mr. Saleel </a:t>
            </a:r>
            <a:r>
              <a:rPr lang="en-US" dirty="0" err="1">
                <a:solidFill>
                  <a:schemeClr val="accent1">
                    <a:lumMod val="75000"/>
                  </a:schemeClr>
                </a:solidFill>
                <a:latin typeface="Footlight MT Light" panose="0204060206030A020304" pitchFamily="18" charset="0"/>
              </a:rPr>
              <a:t>Bagde</a:t>
            </a:r>
            <a:r>
              <a:rPr lang="en-US" dirty="0">
                <a:solidFill>
                  <a:schemeClr val="accent1">
                    <a:lumMod val="75000"/>
                  </a:schemeClr>
                </a:solidFill>
                <a:latin typeface="Footlight MT Light" panose="0204060206030A020304" pitchFamily="18" charset="0"/>
              </a:rPr>
              <a:t> for Database.</a:t>
            </a:r>
          </a:p>
          <a:p>
            <a:pPr>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Mrs. Harshita Maheshwari for HTML JS &amp; CSS also she was our project guide.</a:t>
            </a:r>
          </a:p>
          <a:p>
            <a:pPr>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Mrs. Mayuri </a:t>
            </a:r>
            <a:r>
              <a:rPr lang="en-US" dirty="0" err="1">
                <a:solidFill>
                  <a:schemeClr val="accent1">
                    <a:lumMod val="75000"/>
                  </a:schemeClr>
                </a:solidFill>
                <a:latin typeface="Footlight MT Light" panose="0204060206030A020304" pitchFamily="18" charset="0"/>
              </a:rPr>
              <a:t>Fakipure</a:t>
            </a:r>
            <a:r>
              <a:rPr lang="en-US" dirty="0">
                <a:solidFill>
                  <a:schemeClr val="accent1">
                    <a:lumMod val="75000"/>
                  </a:schemeClr>
                </a:solidFill>
                <a:latin typeface="Footlight MT Light" panose="0204060206030A020304" pitchFamily="18" charset="0"/>
              </a:rPr>
              <a:t> for JSP &amp; JAVA.</a:t>
            </a:r>
          </a:p>
          <a:p>
            <a:pPr>
              <a:buFont typeface="Wingdings" panose="05000000000000000000" pitchFamily="2" charset="2"/>
              <a:buChar char="§"/>
            </a:pPr>
            <a:r>
              <a:rPr lang="en-US" dirty="0">
                <a:solidFill>
                  <a:schemeClr val="accent1">
                    <a:lumMod val="75000"/>
                  </a:schemeClr>
                </a:solidFill>
                <a:latin typeface="Footlight MT Light" panose="0204060206030A020304" pitchFamily="18" charset="0"/>
                <a:hlinkClick r:id="rId2"/>
              </a:rPr>
              <a:t>https://en.wikipedia.org/wiki/Geographical_indication</a:t>
            </a:r>
            <a:endParaRPr lang="en-US" dirty="0">
              <a:solidFill>
                <a:schemeClr val="accent1">
                  <a:lumMod val="75000"/>
                </a:schemeClr>
              </a:solidFill>
              <a:latin typeface="Footlight MT Light" panose="0204060206030A020304" pitchFamily="18" charset="0"/>
            </a:endParaRPr>
          </a:p>
          <a:p>
            <a:pPr>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https://en.wikipedia.org/wiki/List_of_geographical_indications_in_India</a:t>
            </a:r>
          </a:p>
          <a:p>
            <a:pPr>
              <a:buFont typeface="Wingdings" panose="05000000000000000000" pitchFamily="2" charset="2"/>
              <a:buChar char="§"/>
            </a:pPr>
            <a:r>
              <a:rPr lang="en-US" dirty="0">
                <a:solidFill>
                  <a:schemeClr val="accent1">
                    <a:lumMod val="75000"/>
                  </a:schemeClr>
                </a:solidFill>
                <a:latin typeface="Footlight MT Light" panose="0204060206030A020304" pitchFamily="18" charset="0"/>
                <a:hlinkClick r:id="rId3">
                  <a:extLst>
                    <a:ext uri="{A12FA001-AC4F-418D-AE19-62706E023703}">
                      <ahyp:hlinkClr xmlns:ahyp="http://schemas.microsoft.com/office/drawing/2018/hyperlinkcolor" val="tx"/>
                    </a:ext>
                  </a:extLst>
                </a:hlinkClick>
              </a:rPr>
              <a:t>http://www.origin-gi.com/</a:t>
            </a:r>
          </a:p>
          <a:p>
            <a:pPr>
              <a:buFont typeface="Wingdings" panose="05000000000000000000" pitchFamily="2" charset="2"/>
              <a:buChar char="§"/>
            </a:pPr>
            <a:r>
              <a:rPr lang="en-US" sz="2000" b="0" dirty="0">
                <a:solidFill>
                  <a:srgbClr val="0000FF"/>
                </a:solidFill>
                <a:effectLst/>
                <a:latin typeface="Times New Roman" panose="02020603050405020304" pitchFamily="18" charset="0"/>
                <a:cs typeface="Times New Roman" panose="02020603050405020304" pitchFamily="18" charset="0"/>
              </a:rPr>
              <a:t> </a:t>
            </a:r>
            <a:r>
              <a:rPr lang="en-US" sz="2000" b="0" u="none" strike="noStrike" dirty="0">
                <a:solidFill>
                  <a:srgbClr val="0000FF"/>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"Geographical indications An introduction, 2nd edition"</a:t>
            </a:r>
            <a:r>
              <a:rPr lang="en-US" sz="2000" b="0" dirty="0">
                <a:solidFill>
                  <a:srgbClr val="0000FF"/>
                </a:solidFill>
                <a:effectLst/>
                <a:latin typeface="Times New Roman" panose="02020603050405020304" pitchFamily="18" charset="0"/>
                <a:cs typeface="Times New Roman" panose="02020603050405020304" pitchFamily="18" charset="0"/>
              </a:rPr>
              <a:t>. </a:t>
            </a:r>
            <a:r>
              <a:rPr lang="en-US" sz="2000" b="0" dirty="0">
                <a:solidFill>
                  <a:schemeClr val="accent1">
                    <a:lumMod val="75000"/>
                  </a:schemeClr>
                </a:solidFill>
                <a:effectLst/>
                <a:latin typeface="Times New Roman" panose="02020603050405020304" pitchFamily="18" charset="0"/>
                <a:cs typeface="Times New Roman" panose="02020603050405020304" pitchFamily="18" charset="0"/>
              </a:rPr>
              <a:t>www.wipo.int. Retrieved 2021-09-17.</a:t>
            </a:r>
            <a:endParaRPr lang="en-US" dirty="0">
              <a:solidFill>
                <a:schemeClr val="accent1">
                  <a:lumMod val="75000"/>
                </a:schemeClr>
              </a:solidFill>
              <a:latin typeface="Footlight MT Light" panose="0204060206030A020304" pitchFamily="18" charset="0"/>
            </a:endParaRPr>
          </a:p>
          <a:p>
            <a:pPr marL="331470" indent="-28575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A special thanks to </a:t>
            </a:r>
            <a:r>
              <a:rPr lang="en-US" dirty="0" err="1">
                <a:solidFill>
                  <a:schemeClr val="accent1">
                    <a:lumMod val="75000"/>
                  </a:schemeClr>
                </a:solidFill>
                <a:latin typeface="Footlight MT Light" panose="0204060206030A020304" pitchFamily="18" charset="0"/>
              </a:rPr>
              <a:t>Infoway</a:t>
            </a:r>
            <a:r>
              <a:rPr lang="en-US" dirty="0">
                <a:solidFill>
                  <a:schemeClr val="accent1">
                    <a:lumMod val="75000"/>
                  </a:schemeClr>
                </a:solidFill>
                <a:latin typeface="Footlight MT Light" panose="0204060206030A020304" pitchFamily="18" charset="0"/>
              </a:rPr>
              <a:t> Management who arranged extra lab time And daily guidance for us.</a:t>
            </a:r>
          </a:p>
          <a:p>
            <a:pPr>
              <a:buFont typeface="Wingdings" panose="05000000000000000000" pitchFamily="2" charset="2"/>
              <a:buChar char="§"/>
            </a:pPr>
            <a:endParaRPr lang="en-IN" dirty="0">
              <a:solidFill>
                <a:schemeClr val="accent1">
                  <a:lumMod val="75000"/>
                </a:schemeClr>
              </a:solidFill>
              <a:latin typeface="Footlight MT Light" panose="0204060206030A020304" pitchFamily="18" charset="0"/>
            </a:endParaRPr>
          </a:p>
          <a:p>
            <a:pPr>
              <a:buFont typeface="Wingdings" panose="05000000000000000000" pitchFamily="2" charset="2"/>
              <a:buChar char="§"/>
            </a:pPr>
            <a:endParaRPr lang="en-IN"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49509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D5B-6F32-43B7-660A-32D09A496FBB}"/>
              </a:ext>
            </a:extLst>
          </p:cNvPr>
          <p:cNvSpPr>
            <a:spLocks noGrp="1"/>
          </p:cNvSpPr>
          <p:nvPr>
            <p:ph type="title"/>
          </p:nvPr>
        </p:nvSpPr>
        <p:spPr>
          <a:xfrm>
            <a:off x="2184935" y="2751292"/>
            <a:ext cx="9935693" cy="2648479"/>
          </a:xfrm>
        </p:spPr>
        <p:txBody>
          <a:bodyPr>
            <a:noAutofit/>
          </a:bodyPr>
          <a:lstStyle/>
          <a:p>
            <a:r>
              <a:rPr lang="en-US" sz="9600" b="1" dirty="0">
                <a:solidFill>
                  <a:schemeClr val="accent1"/>
                </a:solidFill>
                <a:latin typeface="Footlight MT Light" panose="0204060206030A020304" pitchFamily="18" charset="0"/>
              </a:rPr>
              <a:t> THANK YOU </a:t>
            </a:r>
            <a:endParaRPr lang="en-IN" sz="9600" b="1" dirty="0">
              <a:solidFill>
                <a:schemeClr val="accent1"/>
              </a:solidFill>
              <a:latin typeface="Footlight MT Light" panose="0204060206030A020304" pitchFamily="18" charset="0"/>
            </a:endParaRPr>
          </a:p>
        </p:txBody>
      </p:sp>
    </p:spTree>
    <p:extLst>
      <p:ext uri="{BB962C8B-B14F-4D97-AF65-F5344CB8AC3E}">
        <p14:creationId xmlns:p14="http://schemas.microsoft.com/office/powerpoint/2010/main" val="173023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4EFB1-4910-D0EF-4EF7-38F3C2E72984}"/>
              </a:ext>
            </a:extLst>
          </p:cNvPr>
          <p:cNvSpPr>
            <a:spLocks noGrp="1"/>
          </p:cNvSpPr>
          <p:nvPr>
            <p:ph type="title"/>
          </p:nvPr>
        </p:nvSpPr>
        <p:spPr>
          <a:xfrm>
            <a:off x="2005784" y="356135"/>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Introduction</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CC357E40-EBC5-50F0-BCDF-A7435403C81D}"/>
              </a:ext>
            </a:extLst>
          </p:cNvPr>
          <p:cNvSpPr>
            <a:spLocks noGrp="1"/>
          </p:cNvSpPr>
          <p:nvPr>
            <p:ph idx="1"/>
          </p:nvPr>
        </p:nvSpPr>
        <p:spPr>
          <a:xfrm>
            <a:off x="1636296" y="2079787"/>
            <a:ext cx="10135402" cy="4975457"/>
          </a:xfrm>
        </p:spPr>
        <p:txBody>
          <a:bodyPr>
            <a:normAutofit/>
          </a:bodyPr>
          <a:lstStyle/>
          <a:p>
            <a:pPr marL="0" indent="0" algn="just">
              <a:buNone/>
            </a:pPr>
            <a:r>
              <a:rPr lang="en-US" sz="2000" b="0" i="0" dirty="0" err="1">
                <a:solidFill>
                  <a:schemeClr val="accent1">
                    <a:lumMod val="75000"/>
                  </a:schemeClr>
                </a:solidFill>
                <a:effectLst/>
                <a:latin typeface="Times New Roman" panose="02020603050405020304" pitchFamily="18" charset="0"/>
                <a:cs typeface="Times New Roman" panose="02020603050405020304" pitchFamily="18" charset="0"/>
              </a:rPr>
              <a:t>GiKart</a:t>
            </a: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 is a “one-stop store” of celebrated products having geographical origin (GI Tag). Our customers need not travel to a place to buy its renowned products, we procure, produce and market GI Tag products and adhere to the requirements as mentioned in the Geographical Indications registry. Hence our motto is “from the very land to your hand”. Our categories include- • handicrafts • handlooms • spices• fruits • beverages.</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lgn="just">
              <a:buNone/>
            </a:pPr>
            <a:r>
              <a:rPr lang="en-IN" sz="200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Only Those G.I. products are sold with all sellers being verified by the government certification for G.I. Products</a:t>
            </a:r>
            <a:r>
              <a:rPr lang="en-US" sz="200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2766248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962F-CBA4-8F65-318F-EE9BE79C8472}"/>
              </a:ext>
            </a:extLst>
          </p:cNvPr>
          <p:cNvSpPr>
            <a:spLocks noGrp="1"/>
          </p:cNvSpPr>
          <p:nvPr>
            <p:ph type="title"/>
          </p:nvPr>
        </p:nvSpPr>
        <p:spPr>
          <a:xfrm>
            <a:off x="2592925" y="412354"/>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Choice of topic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1838C531-7303-E35F-11B9-6018058CA633}"/>
              </a:ext>
            </a:extLst>
          </p:cNvPr>
          <p:cNvSpPr>
            <a:spLocks noGrp="1"/>
          </p:cNvSpPr>
          <p:nvPr>
            <p:ph idx="1"/>
          </p:nvPr>
        </p:nvSpPr>
        <p:spPr/>
        <p:txBody>
          <a:bodyPr>
            <a:normAutofit/>
          </a:bodyPr>
          <a:lstStyle/>
          <a:p>
            <a:pPr>
              <a:buFont typeface="Wingdings" panose="05000000000000000000" pitchFamily="2" charset="2"/>
              <a:buChar char="§"/>
            </a:pPr>
            <a:r>
              <a:rPr lang="en-IN" sz="2000" b="0" i="0" dirty="0">
                <a:solidFill>
                  <a:schemeClr val="accent1">
                    <a:lumMod val="75000"/>
                  </a:schemeClr>
                </a:solidFill>
                <a:effectLst/>
                <a:latin typeface="Times New Roman" panose="02020603050405020304" pitchFamily="18" charset="0"/>
                <a:cs typeface="Times New Roman" panose="02020603050405020304" pitchFamily="18" charset="0"/>
              </a:rPr>
              <a:t>Ensured Geographical Indicated Origin.</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Unique Qualities from that Origin.</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sz="2000" b="0" i="0" dirty="0">
                <a:solidFill>
                  <a:schemeClr val="accent1">
                    <a:lumMod val="75000"/>
                  </a:schemeClr>
                </a:solidFill>
                <a:effectLst/>
                <a:latin typeface="Times New Roman" panose="02020603050405020304" pitchFamily="18" charset="0"/>
                <a:cs typeface="Times New Roman" panose="02020603050405020304" pitchFamily="18" charset="0"/>
              </a:rPr>
              <a:t>Zero Tolerance to Adulteration.</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Product Differentiation</a:t>
            </a:r>
          </a:p>
          <a:p>
            <a:pPr>
              <a:buFont typeface="Wingdings" panose="05000000000000000000" pitchFamily="2" charset="2"/>
              <a:buChar char="§"/>
            </a:pP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one-stop store</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331470" indent="-285750">
              <a:buFont typeface="Wingdings" panose="05000000000000000000" pitchFamily="2" charset="2"/>
              <a:buChar char="§"/>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54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901F-90EB-FA86-1C37-BDA7A5D8E525}"/>
              </a:ext>
            </a:extLst>
          </p:cNvPr>
          <p:cNvSpPr>
            <a:spLocks noGrp="1"/>
          </p:cNvSpPr>
          <p:nvPr>
            <p:ph type="title"/>
          </p:nvPr>
        </p:nvSpPr>
        <p:spPr>
          <a:xfrm>
            <a:off x="2592925" y="383478"/>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Proposed System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87BA7E97-9F2E-D32A-E1A9-444EA7B28CBA}"/>
              </a:ext>
            </a:extLst>
          </p:cNvPr>
          <p:cNvSpPr>
            <a:spLocks noGrp="1"/>
          </p:cNvSpPr>
          <p:nvPr>
            <p:ph idx="1"/>
          </p:nvPr>
        </p:nvSpPr>
        <p:spPr/>
        <p:txBody>
          <a:bodyPr>
            <a:noAutofit/>
          </a:bodyPr>
          <a:lstStyle/>
          <a:p>
            <a:pPr marL="38862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AIM:</a:t>
            </a:r>
          </a:p>
          <a:p>
            <a:pPr marL="388620">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It will help </a:t>
            </a:r>
            <a:r>
              <a:rPr lang="en-IN" sz="2000" dirty="0">
                <a:solidFill>
                  <a:schemeClr val="accent1">
                    <a:lumMod val="75000"/>
                  </a:schemeClr>
                </a:solidFill>
                <a:latin typeface="Times New Roman" panose="02020603050405020304" pitchFamily="18" charset="0"/>
                <a:cs typeface="Times New Roman" panose="02020603050405020304" pitchFamily="18" charset="0"/>
              </a:rPr>
              <a:t>the </a:t>
            </a:r>
            <a:r>
              <a:rPr lang="en-IN" sz="200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purchase of geographically indicated items. </a:t>
            </a:r>
          </a:p>
          <a:p>
            <a:pPr marL="45720" indent="0">
              <a:buNone/>
            </a:pPr>
            <a:endParaRPr lang="en-IN" sz="200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8862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Proposed System:</a:t>
            </a:r>
          </a:p>
          <a:p>
            <a:pPr marL="502920" indent="-457200">
              <a:buFont typeface="+mj-lt"/>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Digitalize Shopping of G.I. Products.</a:t>
            </a:r>
          </a:p>
          <a:p>
            <a:pPr marL="502920" indent="-457200">
              <a:buFont typeface="+mj-lt"/>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G.I. Products With Certification.</a:t>
            </a:r>
          </a:p>
          <a:p>
            <a:pPr marL="502920" indent="-457200">
              <a:buFont typeface="+mj-lt"/>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Verified Sellers </a:t>
            </a:r>
          </a:p>
          <a:p>
            <a:pPr marL="502920" indent="-457200">
              <a:buFont typeface="+mj-lt"/>
              <a:buAutoNum type="arabicPeriod"/>
            </a:pPr>
            <a:r>
              <a:rPr lang="en-IN" sz="2000" b="0" i="0" dirty="0">
                <a:solidFill>
                  <a:schemeClr val="accent1">
                    <a:lumMod val="75000"/>
                  </a:schemeClr>
                </a:solidFill>
                <a:effectLst/>
                <a:latin typeface="Times New Roman" panose="02020603050405020304" pitchFamily="18" charset="0"/>
                <a:cs typeface="Times New Roman" panose="02020603050405020304" pitchFamily="18" charset="0"/>
              </a:rPr>
              <a:t>Shop by category</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502920" indent="-457200">
              <a:buFont typeface="+mj-lt"/>
              <a:buAutoNum type="arabicPeriod"/>
            </a:pPr>
            <a:r>
              <a:rPr lang="en-IN" sz="2000" b="0" i="0" dirty="0">
                <a:solidFill>
                  <a:schemeClr val="accent1">
                    <a:lumMod val="75000"/>
                  </a:schemeClr>
                </a:solidFill>
                <a:effectLst/>
                <a:latin typeface="Times New Roman" panose="02020603050405020304" pitchFamily="18" charset="0"/>
                <a:cs typeface="Times New Roman" panose="02020603050405020304" pitchFamily="18" charset="0"/>
              </a:rPr>
              <a:t>More Varieties of one product</a:t>
            </a:r>
          </a:p>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84926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585D1-17A1-6380-099B-EBB787EB5889}"/>
              </a:ext>
            </a:extLst>
          </p:cNvPr>
          <p:cNvSpPr>
            <a:spLocks noGrp="1"/>
          </p:cNvSpPr>
          <p:nvPr>
            <p:ph type="title"/>
          </p:nvPr>
        </p:nvSpPr>
        <p:spPr>
          <a:xfrm>
            <a:off x="2592925" y="383479"/>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Methodology</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973947F1-1C73-9AFF-C276-9DF66956F270}"/>
              </a:ext>
            </a:extLst>
          </p:cNvPr>
          <p:cNvSpPr>
            <a:spLocks noGrp="1"/>
          </p:cNvSpPr>
          <p:nvPr>
            <p:ph idx="1"/>
          </p:nvPr>
        </p:nvSpPr>
        <p:spPr/>
        <p:txBody>
          <a:bodyPr>
            <a:noAutofit/>
          </a:bodyPr>
          <a:lstStyle/>
          <a:p>
            <a:pPr marL="4572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The objective is to create a website that can perform the following:-</a:t>
            </a:r>
          </a:p>
          <a:p>
            <a:pPr marL="502920" indent="-457200">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Connecting to an HTTPS site through GPRS/WIFI.</a:t>
            </a:r>
          </a:p>
          <a:p>
            <a:pPr marL="502920" indent="-457200">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Opening the relevant HTML page using HTTPS POST &amp; GET methods.</a:t>
            </a:r>
          </a:p>
          <a:p>
            <a:pPr marL="502920" indent="-457200">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Read the data logically to a Customer, seller, and admin.</a:t>
            </a:r>
          </a:p>
          <a:p>
            <a:pPr marL="502920" indent="-457200">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Creating a local database.</a:t>
            </a: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6243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5983-74B7-9C78-D0F8-DE275951AFFA}"/>
              </a:ext>
            </a:extLst>
          </p:cNvPr>
          <p:cNvSpPr>
            <a:spLocks noGrp="1"/>
          </p:cNvSpPr>
          <p:nvPr>
            <p:ph type="title"/>
          </p:nvPr>
        </p:nvSpPr>
        <p:spPr>
          <a:xfrm>
            <a:off x="2592925" y="412354"/>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Proposed System Model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F3CA275C-FF76-E800-4082-BD521AFF9414}"/>
              </a:ext>
            </a:extLst>
          </p:cNvPr>
          <p:cNvSpPr>
            <a:spLocks noGrp="1"/>
          </p:cNvSpPr>
          <p:nvPr>
            <p:ph idx="1"/>
          </p:nvPr>
        </p:nvSpPr>
        <p:spPr>
          <a:xfrm>
            <a:off x="1453415" y="2114350"/>
            <a:ext cx="10051197" cy="3777622"/>
          </a:xfrm>
        </p:spPr>
        <p:txBody>
          <a:bodyPr>
            <a:noAutofit/>
          </a:bodyPr>
          <a:lstStyle/>
          <a:p>
            <a:pPr marL="45720" indent="0">
              <a:buNone/>
            </a:pPr>
            <a:r>
              <a:rPr lang="en-US" sz="2000" dirty="0">
                <a:solidFill>
                  <a:schemeClr val="accent1">
                    <a:lumMod val="75000"/>
                  </a:schemeClr>
                </a:solidFill>
                <a:latin typeface="Footlight MT Light" panose="0204060206030A020304" pitchFamily="18" charset="0"/>
              </a:rPr>
              <a:t>There are three main modules :</a:t>
            </a:r>
          </a:p>
          <a:p>
            <a:pPr marL="45720" indent="0">
              <a:buNone/>
            </a:pPr>
            <a:endParaRPr lang="en-US" sz="2000" dirty="0">
              <a:solidFill>
                <a:schemeClr val="accent1">
                  <a:lumMod val="75000"/>
                </a:schemeClr>
              </a:solidFill>
              <a:latin typeface="Footlight MT Light" panose="0204060206030A020304" pitchFamily="18" charset="0"/>
            </a:endParaRPr>
          </a:p>
          <a:p>
            <a:pPr marL="45720" indent="0">
              <a:buNone/>
            </a:pPr>
            <a:r>
              <a:rPr lang="en-US" sz="2000" dirty="0">
                <a:solidFill>
                  <a:schemeClr val="accent1">
                    <a:lumMod val="75000"/>
                  </a:schemeClr>
                </a:solidFill>
                <a:latin typeface="Footlight MT Light" panose="0204060206030A020304" pitchFamily="18" charset="0"/>
              </a:rPr>
              <a:t>Admin                                             Seller                                                     Customer </a:t>
            </a:r>
          </a:p>
          <a:p>
            <a:pPr marL="45720" indent="0">
              <a:buNone/>
            </a:pPr>
            <a:r>
              <a:rPr lang="en-US" sz="2000" dirty="0">
                <a:solidFill>
                  <a:schemeClr val="accent1">
                    <a:lumMod val="75000"/>
                  </a:schemeClr>
                </a:solidFill>
                <a:latin typeface="Footlight MT Light" panose="0204060206030A020304" pitchFamily="18" charset="0"/>
              </a:rPr>
              <a:t>1. Home                                       1. Home                                                  1. Home</a:t>
            </a:r>
          </a:p>
          <a:p>
            <a:pPr marL="45720" indent="0">
              <a:buNone/>
            </a:pPr>
            <a:r>
              <a:rPr lang="en-US" sz="2000" dirty="0">
                <a:solidFill>
                  <a:schemeClr val="accent1">
                    <a:lumMod val="75000"/>
                  </a:schemeClr>
                </a:solidFill>
                <a:latin typeface="Footlight MT Light" panose="0204060206030A020304" pitchFamily="18" charset="0"/>
              </a:rPr>
              <a:t>2. Product Category                    2. Product Category                                2. All Product</a:t>
            </a:r>
          </a:p>
          <a:p>
            <a:pPr marL="45720" indent="0">
              <a:buNone/>
            </a:pPr>
            <a:r>
              <a:rPr lang="en-US" sz="2000" dirty="0">
                <a:solidFill>
                  <a:schemeClr val="accent1">
                    <a:lumMod val="75000"/>
                  </a:schemeClr>
                </a:solidFill>
                <a:latin typeface="Footlight MT Light" panose="0204060206030A020304" pitchFamily="18" charset="0"/>
              </a:rPr>
              <a:t>3. Profile                                      3. Profile                                                 3. View </a:t>
            </a:r>
          </a:p>
          <a:p>
            <a:pPr marL="45720" indent="0">
              <a:buNone/>
            </a:pPr>
            <a:r>
              <a:rPr lang="en-US" sz="2000" dirty="0">
                <a:solidFill>
                  <a:schemeClr val="accent1">
                    <a:lumMod val="75000"/>
                  </a:schemeClr>
                </a:solidFill>
                <a:latin typeface="Footlight MT Light" panose="0204060206030A020304" pitchFamily="18" charset="0"/>
              </a:rPr>
              <a:t>4. Sellers &amp; Customers                4. Add Products &amp; Banner                      4. Profile</a:t>
            </a:r>
          </a:p>
          <a:p>
            <a:pPr marL="45720" indent="0">
              <a:buNone/>
            </a:pPr>
            <a:r>
              <a:rPr lang="en-US" sz="2000" dirty="0">
                <a:solidFill>
                  <a:schemeClr val="accent1">
                    <a:lumMod val="75000"/>
                  </a:schemeClr>
                </a:solidFill>
                <a:latin typeface="Footlight MT Light" panose="0204060206030A020304" pitchFamily="18" charset="0"/>
              </a:rPr>
              <a:t>5. Orders                                     5. Products                                              5. My Orders </a:t>
            </a:r>
          </a:p>
          <a:p>
            <a:pPr marL="45720" indent="0">
              <a:buNone/>
            </a:pPr>
            <a:r>
              <a:rPr lang="en-US" sz="2000" dirty="0">
                <a:solidFill>
                  <a:schemeClr val="accent1">
                    <a:lumMod val="75000"/>
                  </a:schemeClr>
                </a:solidFill>
                <a:latin typeface="Footlight MT Light" panose="0204060206030A020304" pitchFamily="18" charset="0"/>
              </a:rPr>
              <a:t>6. Log Out                                   6. Log Out                                                6. Log Out</a:t>
            </a:r>
          </a:p>
          <a:p>
            <a:pPr marL="45720" indent="0">
              <a:buNone/>
            </a:pPr>
            <a:endParaRPr lang="en-IN" sz="2000" dirty="0">
              <a:solidFill>
                <a:schemeClr val="accent1">
                  <a:lumMod val="75000"/>
                </a:schemeClr>
              </a:solidFill>
              <a:latin typeface="Footlight MT Light" panose="0204060206030A020304" pitchFamily="18" charset="0"/>
            </a:endParaRPr>
          </a:p>
          <a:p>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3770532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3779-BFD3-B2D6-8457-17304334C031}"/>
              </a:ext>
            </a:extLst>
          </p:cNvPr>
          <p:cNvSpPr>
            <a:spLocks noGrp="1"/>
          </p:cNvSpPr>
          <p:nvPr>
            <p:ph type="title"/>
          </p:nvPr>
        </p:nvSpPr>
        <p:spPr>
          <a:xfrm>
            <a:off x="2429296" y="157284"/>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Proposed Approach</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pic>
        <p:nvPicPr>
          <p:cNvPr id="5" name="Content Placeholder 4">
            <a:extLst>
              <a:ext uri="{FF2B5EF4-FFF2-40B4-BE49-F238E27FC236}">
                <a16:creationId xmlns:a16="http://schemas.microsoft.com/office/drawing/2014/main" id="{DCFEF9FE-3F37-D436-B655-22EBF4A899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1665" y="1203159"/>
            <a:ext cx="6814112" cy="5410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3802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94BC-F87F-EF27-2897-308313D2D7F2}"/>
              </a:ext>
            </a:extLst>
          </p:cNvPr>
          <p:cNvSpPr>
            <a:spLocks noGrp="1"/>
          </p:cNvSpPr>
          <p:nvPr>
            <p:ph type="title"/>
          </p:nvPr>
        </p:nvSpPr>
        <p:spPr>
          <a:xfrm>
            <a:off x="2592924" y="0"/>
            <a:ext cx="8911687" cy="1280890"/>
          </a:xfrm>
        </p:spPr>
        <p:txBody>
          <a:bodyPr>
            <a:normAutofit/>
          </a:bodyPr>
          <a:lstStyle/>
          <a:p>
            <a:r>
              <a:rPr lang="en-US" sz="6600" b="1" dirty="0">
                <a:solidFill>
                  <a:schemeClr val="accent1">
                    <a:lumMod val="50000"/>
                  </a:schemeClr>
                </a:solidFill>
                <a:latin typeface="Aldhabi" panose="01000000000000000000" pitchFamily="2" charset="-78"/>
                <a:cs typeface="Aldhabi" panose="01000000000000000000" pitchFamily="2" charset="-78"/>
              </a:rPr>
              <a:t>Screenshots</a:t>
            </a:r>
            <a:endParaRPr lang="en-IN" sz="6600" b="1" dirty="0">
              <a:solidFill>
                <a:schemeClr val="accent1">
                  <a:lumMod val="50000"/>
                </a:schemeClr>
              </a:solidFill>
              <a:latin typeface="Aldhabi" panose="01000000000000000000" pitchFamily="2" charset="-78"/>
              <a:cs typeface="Aldhabi" panose="01000000000000000000" pitchFamily="2" charset="-78"/>
            </a:endParaRPr>
          </a:p>
        </p:txBody>
      </p:sp>
      <p:pic>
        <p:nvPicPr>
          <p:cNvPr id="4" name="Picture 3">
            <a:extLst>
              <a:ext uri="{FF2B5EF4-FFF2-40B4-BE49-F238E27FC236}">
                <a16:creationId xmlns:a16="http://schemas.microsoft.com/office/drawing/2014/main" id="{F9DCD5FF-6929-10DF-5E91-5E06359DC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675" y="1078028"/>
            <a:ext cx="9881937" cy="555859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42079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1974</TotalTime>
  <Words>847</Words>
  <Application>Microsoft Office PowerPoint</Application>
  <PresentationFormat>Widescreen</PresentationFormat>
  <Paragraphs>124</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Aldhabi</vt:lpstr>
      <vt:lpstr>Arial</vt:lpstr>
      <vt:lpstr>Century Gothic</vt:lpstr>
      <vt:lpstr>Footlight MT Light</vt:lpstr>
      <vt:lpstr>Times New Roman</vt:lpstr>
      <vt:lpstr>Wingdings</vt:lpstr>
      <vt:lpstr>Wingdings 3</vt:lpstr>
      <vt:lpstr>Wisp</vt:lpstr>
      <vt:lpstr>PowerPoint Presentation</vt:lpstr>
      <vt:lpstr>Contents - </vt:lpstr>
      <vt:lpstr>Introduction</vt:lpstr>
      <vt:lpstr>Choice of topic </vt:lpstr>
      <vt:lpstr>Proposed System </vt:lpstr>
      <vt:lpstr>Methodology</vt:lpstr>
      <vt:lpstr>Proposed System Model </vt:lpstr>
      <vt:lpstr>Proposed Approach</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Requirements</vt:lpstr>
      <vt:lpstr>Technologies Used</vt:lpstr>
      <vt:lpstr>Applications </vt:lpstr>
      <vt:lpstr>Advantages</vt:lpstr>
      <vt:lpstr>Limitations</vt:lpstr>
      <vt:lpstr>Conclusion </vt:lpstr>
      <vt:lpstr>Future Scope </vt:lpstr>
      <vt:lpstr>References</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arjun jagtap</dc:creator>
  <cp:lastModifiedBy>Pravin Ghatage</cp:lastModifiedBy>
  <cp:revision>17</cp:revision>
  <dcterms:created xsi:type="dcterms:W3CDTF">2022-09-21T06:41:32Z</dcterms:created>
  <dcterms:modified xsi:type="dcterms:W3CDTF">2022-09-26T06:52:59Z</dcterms:modified>
</cp:coreProperties>
</file>